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8"/>
  </p:notesMasterIdLst>
  <p:handoutMasterIdLst>
    <p:handoutMasterId r:id="rId19"/>
  </p:handoutMasterIdLst>
  <p:sldIdLst>
    <p:sldId id="292" r:id="rId5"/>
    <p:sldId id="294" r:id="rId6"/>
    <p:sldId id="299" r:id="rId7"/>
    <p:sldId id="296" r:id="rId8"/>
    <p:sldId id="300" r:id="rId9"/>
    <p:sldId id="295" r:id="rId10"/>
    <p:sldId id="298" r:id="rId11"/>
    <p:sldId id="302" r:id="rId12"/>
    <p:sldId id="301" r:id="rId13"/>
    <p:sldId id="303" r:id="rId14"/>
    <p:sldId id="304" r:id="rId15"/>
    <p:sldId id="305" r:id="rId16"/>
    <p:sldId id="293" r:id="rId17"/>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F6F"/>
    <a:srgbClr val="00ACB6"/>
    <a:srgbClr val="013D61"/>
    <a:srgbClr val="F3703A"/>
    <a:srgbClr val="515083"/>
    <a:srgbClr val="2F305C"/>
    <a:srgbClr val="3C4798"/>
    <a:srgbClr val="E68637"/>
    <a:srgbClr val="F6A287"/>
    <a:srgbClr val="E98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39" autoAdjust="0"/>
  </p:normalViewPr>
  <p:slideViewPr>
    <p:cSldViewPr snapToGrid="0">
      <p:cViewPr varScale="1">
        <p:scale>
          <a:sx n="88" d="100"/>
          <a:sy n="88" d="100"/>
        </p:scale>
        <p:origin x="451" y="62"/>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06/05/2025</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06/05/2025</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06/05/2025</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06/05/2025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06/05/2025</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06/05/2025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06/05/2025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06/05/2025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06/05/2025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06/05/2025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06/05/2025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06/05/2025</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06/05/2025</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5060941" y="0"/>
            <a:ext cx="153926"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06/05/2025</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013D61"/>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dirty="0"/>
              <a:t>Fare clic per modificare lo stile del sottotitolo dello schema</a:t>
            </a:r>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984836" y="3841"/>
            <a:ext cx="153926" cy="6858000"/>
          </a:xfrm>
          <a:prstGeom prst="rect">
            <a:avLst/>
          </a:prstGeom>
          <a:solidFill>
            <a:srgbClr val="00A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8" name="Immagine 7">
            <a:extLst>
              <a:ext uri="{FF2B5EF4-FFF2-40B4-BE49-F238E27FC236}">
                <a16:creationId xmlns:a16="http://schemas.microsoft.com/office/drawing/2014/main" id="{5D945A0D-0BC2-5D67-1B64-3021BAD7BF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938" y="0"/>
            <a:ext cx="5018088"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06/05/2025</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06/05/2025</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06/05/2025</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06/05/2025</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06/05/2025</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06/05/2025</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06/05/2025</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FAB8DF2-5E8E-AAC9-5CFB-04F9609C1AF6}"/>
              </a:ext>
            </a:extLst>
          </p:cNvPr>
          <p:cNvSpPr/>
          <p:nvPr userDrawn="1"/>
        </p:nvSpPr>
        <p:spPr>
          <a:xfrm rot="16200000">
            <a:off x="6073140" y="60104"/>
            <a:ext cx="45719" cy="1219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90775C3D-C100-72AE-04FB-C04AC0D7DE43}"/>
              </a:ext>
            </a:extLst>
          </p:cNvPr>
          <p:cNvSpPr/>
          <p:nvPr userDrawn="1"/>
        </p:nvSpPr>
        <p:spPr>
          <a:xfrm>
            <a:off x="0" y="6174807"/>
            <a:ext cx="12192000" cy="683193"/>
          </a:xfrm>
          <a:prstGeom prst="rect">
            <a:avLst/>
          </a:prstGeom>
          <a:solidFill>
            <a:srgbClr val="113F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Parallelogramma 14">
            <a:extLst>
              <a:ext uri="{FF2B5EF4-FFF2-40B4-BE49-F238E27FC236}">
                <a16:creationId xmlns:a16="http://schemas.microsoft.com/office/drawing/2014/main" id="{AF082EE3-41AA-4817-A1CC-C33DDB8F675F}"/>
              </a:ext>
            </a:extLst>
          </p:cNvPr>
          <p:cNvSpPr/>
          <p:nvPr userDrawn="1"/>
        </p:nvSpPr>
        <p:spPr>
          <a:xfrm>
            <a:off x="4434494" y="-124691"/>
            <a:ext cx="2857500" cy="6299498"/>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pic>
        <p:nvPicPr>
          <p:cNvPr id="7" name="Immagine 6">
            <a:extLst>
              <a:ext uri="{FF2B5EF4-FFF2-40B4-BE49-F238E27FC236}">
                <a16:creationId xmlns:a16="http://schemas.microsoft.com/office/drawing/2014/main" id="{B5E029AD-6703-A540-841D-BE7462E7B0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74807"/>
            <a:ext cx="3707476" cy="683193"/>
          </a:xfrm>
          <a:prstGeom prst="rect">
            <a:avLst/>
          </a:prstGeom>
        </p:spPr>
      </p:pic>
      <p:sp>
        <p:nvSpPr>
          <p:cNvPr id="9" name="Rettangolo 8">
            <a:extLst>
              <a:ext uri="{FF2B5EF4-FFF2-40B4-BE49-F238E27FC236}">
                <a16:creationId xmlns:a16="http://schemas.microsoft.com/office/drawing/2014/main" id="{D1867750-EA89-EFEA-40CB-4FA8E18FEF5A}"/>
              </a:ext>
            </a:extLst>
          </p:cNvPr>
          <p:cNvSpPr/>
          <p:nvPr userDrawn="1"/>
        </p:nvSpPr>
        <p:spPr>
          <a:xfrm rot="16200000">
            <a:off x="6073140" y="76728"/>
            <a:ext cx="45719" cy="12191999"/>
          </a:xfrm>
          <a:prstGeom prst="rect">
            <a:avLst/>
          </a:prstGeom>
          <a:solidFill>
            <a:srgbClr val="00A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06/05/2025</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a:xfrm>
            <a:off x="5677989" y="758952"/>
            <a:ext cx="5886994" cy="3227514"/>
          </a:xfrm>
        </p:spPr>
        <p:txBody>
          <a:bodyPr>
            <a:normAutofit fontScale="90000"/>
          </a:bodyPr>
          <a:lstStyle/>
          <a:p>
            <a:pPr algn="ctr"/>
            <a:r>
              <a:rPr lang="it-IT" dirty="0"/>
              <a:t>Insistere è testardaggine. Perseverare è determinazione</a:t>
            </a:r>
          </a:p>
        </p:txBody>
      </p:sp>
      <p:sp>
        <p:nvSpPr>
          <p:cNvPr id="4" name="Sottotitolo 3">
            <a:extLst>
              <a:ext uri="{FF2B5EF4-FFF2-40B4-BE49-F238E27FC236}">
                <a16:creationId xmlns:a16="http://schemas.microsoft.com/office/drawing/2014/main" id="{91A9603A-D223-47EF-B35B-86424F3280CA}"/>
              </a:ext>
            </a:extLst>
          </p:cNvPr>
          <p:cNvSpPr>
            <a:spLocks noGrp="1"/>
          </p:cNvSpPr>
          <p:nvPr>
            <p:ph type="subTitle" idx="1"/>
          </p:nvPr>
        </p:nvSpPr>
        <p:spPr/>
        <p:txBody>
          <a:bodyPr>
            <a:normAutofit fontScale="55000" lnSpcReduction="20000"/>
          </a:bodyPr>
          <a:lstStyle/>
          <a:p>
            <a:pPr algn="ctr"/>
            <a:r>
              <a:rPr lang="it-IT" sz="2800" b="1" dirty="0" smtClean="0">
                <a:solidFill>
                  <a:srgbClr val="00ACB6"/>
                </a:solidFill>
              </a:rPr>
              <a:t>Vincenzo Borrelli Md </a:t>
            </a:r>
            <a:r>
              <a:rPr lang="it-IT" sz="2800" b="1" dirty="0" err="1" smtClean="0">
                <a:solidFill>
                  <a:srgbClr val="00ACB6"/>
                </a:solidFill>
              </a:rPr>
              <a:t>Phd</a:t>
            </a:r>
            <a:endParaRPr lang="it-IT" sz="2800" b="1" dirty="0" smtClean="0">
              <a:solidFill>
                <a:srgbClr val="00ACB6"/>
              </a:solidFill>
            </a:endParaRPr>
          </a:p>
          <a:p>
            <a:pPr algn="ctr"/>
            <a:r>
              <a:rPr lang="it-IT" sz="2800" b="1" dirty="0" smtClean="0">
                <a:solidFill>
                  <a:srgbClr val="00ACB6"/>
                </a:solidFill>
              </a:rPr>
              <a:t>Responsabile </a:t>
            </a:r>
            <a:r>
              <a:rPr lang="it-IT" sz="2800" b="1" dirty="0" err="1" smtClean="0">
                <a:solidFill>
                  <a:srgbClr val="00ACB6"/>
                </a:solidFill>
              </a:rPr>
              <a:t>u.f</a:t>
            </a:r>
            <a:r>
              <a:rPr lang="it-IT" sz="2800" b="1" dirty="0" smtClean="0">
                <a:solidFill>
                  <a:srgbClr val="00ACB6"/>
                </a:solidFill>
              </a:rPr>
              <a:t>. chirurgia </a:t>
            </a:r>
            <a:r>
              <a:rPr lang="it-IT" sz="2800" b="1" dirty="0" err="1" smtClean="0">
                <a:solidFill>
                  <a:srgbClr val="00ACB6"/>
                </a:solidFill>
              </a:rPr>
              <a:t>barIatrica</a:t>
            </a:r>
            <a:endParaRPr lang="it-IT" sz="2800" b="1" dirty="0" smtClean="0">
              <a:solidFill>
                <a:srgbClr val="00ACB6"/>
              </a:solidFill>
            </a:endParaRPr>
          </a:p>
          <a:p>
            <a:pPr algn="ctr"/>
            <a:r>
              <a:rPr lang="it-IT" sz="2800" b="1" dirty="0" err="1" smtClean="0">
                <a:solidFill>
                  <a:srgbClr val="00ACB6"/>
                </a:solidFill>
              </a:rPr>
              <a:t>Humanitas</a:t>
            </a:r>
            <a:r>
              <a:rPr lang="it-IT" sz="2800" b="1" dirty="0" smtClean="0">
                <a:solidFill>
                  <a:srgbClr val="00ACB6"/>
                </a:solidFill>
              </a:rPr>
              <a:t> </a:t>
            </a:r>
            <a:r>
              <a:rPr lang="it-IT" sz="2800" b="1" dirty="0" err="1" smtClean="0">
                <a:solidFill>
                  <a:srgbClr val="00ACB6"/>
                </a:solidFill>
              </a:rPr>
              <a:t>Gavazzeni</a:t>
            </a:r>
            <a:r>
              <a:rPr lang="it-IT" sz="2800" b="1" dirty="0" smtClean="0">
                <a:solidFill>
                  <a:srgbClr val="00ACB6"/>
                </a:solidFill>
              </a:rPr>
              <a:t> </a:t>
            </a:r>
            <a:r>
              <a:rPr lang="it-IT" sz="2800" b="1" dirty="0" err="1" smtClean="0">
                <a:solidFill>
                  <a:srgbClr val="00ACB6"/>
                </a:solidFill>
              </a:rPr>
              <a:t>bergamo</a:t>
            </a:r>
            <a:endParaRPr lang="it-IT" sz="2800" b="1" dirty="0">
              <a:solidFill>
                <a:srgbClr val="00ACB6"/>
              </a:solidFill>
            </a:endParaRPr>
          </a:p>
        </p:txBody>
      </p:sp>
    </p:spTree>
    <p:extLst>
      <p:ext uri="{BB962C8B-B14F-4D97-AF65-F5344CB8AC3E}">
        <p14:creationId xmlns:p14="http://schemas.microsoft.com/office/powerpoint/2010/main" val="4711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3215640" y="167912"/>
            <a:ext cx="5638800" cy="5581650"/>
          </a:xfrm>
          <a:prstGeom prst="rect">
            <a:avLst/>
          </a:prstGeom>
        </p:spPr>
      </p:pic>
    </p:spTree>
    <p:extLst>
      <p:ext uri="{BB962C8B-B14F-4D97-AF65-F5344CB8AC3E}">
        <p14:creationId xmlns:p14="http://schemas.microsoft.com/office/powerpoint/2010/main" val="159317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84960" y="1821826"/>
            <a:ext cx="9039497" cy="3352328"/>
          </a:xfrm>
          <a:prstGeom prst="rect">
            <a:avLst/>
          </a:prstGeom>
        </p:spPr>
        <p:txBody>
          <a:bodyPr wrap="square">
            <a:spAutoFit/>
          </a:bodyPr>
          <a:lstStyle/>
          <a:p>
            <a:pPr>
              <a:lnSpc>
                <a:spcPct val="107000"/>
              </a:lnSpc>
              <a:spcAft>
                <a:spcPts val="800"/>
              </a:spcAft>
            </a:pPr>
            <a:r>
              <a:rPr lang="it-IT" dirty="0">
                <a:latin typeface="Calibri" panose="020F0502020204030204" pitchFamily="34" charset="0"/>
                <a:ea typeface="Calibri" panose="020F0502020204030204" pitchFamily="34" charset="0"/>
                <a:cs typeface="Times New Roman" panose="02020603050405020304" pitchFamily="18" charset="0"/>
              </a:rPr>
              <a:t>Co2 pneumoperitoneo con ago di </a:t>
            </a:r>
            <a:r>
              <a:rPr lang="it-IT" dirty="0" err="1">
                <a:latin typeface="Calibri" panose="020F0502020204030204" pitchFamily="34" charset="0"/>
                <a:ea typeface="Calibri" panose="020F0502020204030204" pitchFamily="34" charset="0"/>
                <a:cs typeface="Times New Roman" panose="02020603050405020304" pitchFamily="18" charset="0"/>
              </a:rPr>
              <a:t>Veress</a:t>
            </a:r>
            <a:r>
              <a:rPr lang="it-IT" dirty="0">
                <a:latin typeface="Calibri" panose="020F0502020204030204" pitchFamily="34" charset="0"/>
                <a:ea typeface="Calibri" panose="020F0502020204030204" pitchFamily="34" charset="0"/>
                <a:cs typeface="Times New Roman" panose="02020603050405020304" pitchFamily="18" charset="0"/>
              </a:rPr>
              <a:t> in ipocondrio sinistro, inserimento del primo </a:t>
            </a:r>
            <a:r>
              <a:rPr lang="it-IT" dirty="0" err="1">
                <a:latin typeface="Calibri" panose="020F0502020204030204" pitchFamily="34" charset="0"/>
                <a:ea typeface="Calibri" panose="020F0502020204030204" pitchFamily="34" charset="0"/>
                <a:cs typeface="Times New Roman" panose="02020603050405020304" pitchFamily="18" charset="0"/>
              </a:rPr>
              <a:t>trocar</a:t>
            </a:r>
            <a:r>
              <a:rPr lang="it-IT" dirty="0">
                <a:latin typeface="Calibri" panose="020F0502020204030204" pitchFamily="34" charset="0"/>
                <a:ea typeface="Calibri" panose="020F0502020204030204" pitchFamily="34" charset="0"/>
                <a:cs typeface="Times New Roman" panose="02020603050405020304" pitchFamily="18" charset="0"/>
              </a:rPr>
              <a:t> ottico e degli altri </a:t>
            </a:r>
            <a:r>
              <a:rPr lang="it-IT" dirty="0" err="1">
                <a:latin typeface="Calibri" panose="020F0502020204030204" pitchFamily="34" charset="0"/>
                <a:ea typeface="Calibri" panose="020F0502020204030204" pitchFamily="34" charset="0"/>
                <a:cs typeface="Times New Roman" panose="02020603050405020304" pitchFamily="18" charset="0"/>
              </a:rPr>
              <a:t>trocar</a:t>
            </a:r>
            <a:r>
              <a:rPr lang="it-IT" dirty="0">
                <a:latin typeface="Calibri" panose="020F0502020204030204" pitchFamily="34" charset="0"/>
                <a:ea typeface="Calibri" panose="020F0502020204030204" pitchFamily="34" charset="0"/>
                <a:cs typeface="Times New Roman" panose="02020603050405020304" pitchFamily="18" charset="0"/>
              </a:rPr>
              <a:t> e dei ferri operatori. Si identifica il piloro e da lì si misurano cm 5 lungo la grande curva; da questo </a:t>
            </a:r>
            <a:r>
              <a:rPr lang="it-IT" dirty="0" err="1">
                <a:latin typeface="Calibri" panose="020F0502020204030204" pitchFamily="34" charset="0"/>
                <a:ea typeface="Calibri" panose="020F0502020204030204" pitchFamily="34" charset="0"/>
                <a:cs typeface="Times New Roman" panose="02020603050405020304" pitchFamily="18" charset="0"/>
              </a:rPr>
              <a:t>repere</a:t>
            </a:r>
            <a:r>
              <a:rPr lang="it-IT" dirty="0">
                <a:latin typeface="Calibri" panose="020F0502020204030204" pitchFamily="34" charset="0"/>
                <a:ea typeface="Calibri" panose="020F0502020204030204" pitchFamily="34" charset="0"/>
                <a:cs typeface="Times New Roman" panose="02020603050405020304" pitchFamily="18" charset="0"/>
              </a:rPr>
              <a:t> si procede a dissezione con radiofrequenze di tutta la grande curva gastrica fino al pilastro diaframmatico sinistro. Su guida di </a:t>
            </a:r>
            <a:r>
              <a:rPr lang="it-IT" dirty="0" err="1">
                <a:latin typeface="Calibri" panose="020F0502020204030204" pitchFamily="34" charset="0"/>
                <a:ea typeface="Calibri" panose="020F0502020204030204" pitchFamily="34" charset="0"/>
                <a:cs typeface="Times New Roman" panose="02020603050405020304" pitchFamily="18" charset="0"/>
              </a:rPr>
              <a:t>sondone</a:t>
            </a:r>
            <a:r>
              <a:rPr lang="it-IT" dirty="0">
                <a:latin typeface="Calibri" panose="020F0502020204030204" pitchFamily="34" charset="0"/>
                <a:ea typeface="Calibri" panose="020F0502020204030204" pitchFamily="34" charset="0"/>
                <a:cs typeface="Times New Roman" panose="02020603050405020304" pitchFamily="18" charset="0"/>
              </a:rPr>
              <a:t> orogastrico da 36 French si procede a resezione verticale dello stomaco, con </a:t>
            </a:r>
            <a:r>
              <a:rPr lang="it-IT" dirty="0" err="1">
                <a:latin typeface="Calibri" panose="020F0502020204030204" pitchFamily="34" charset="0"/>
                <a:ea typeface="Calibri" panose="020F0502020204030204" pitchFamily="34" charset="0"/>
                <a:cs typeface="Times New Roman" panose="02020603050405020304" pitchFamily="18" charset="0"/>
              </a:rPr>
              <a:t>suturatrice</a:t>
            </a:r>
            <a:r>
              <a:rPr lang="it-IT" dirty="0">
                <a:latin typeface="Calibri" panose="020F0502020204030204" pitchFamily="34" charset="0"/>
                <a:ea typeface="Calibri" panose="020F0502020204030204" pitchFamily="34" charset="0"/>
                <a:cs typeface="Times New Roman" panose="02020603050405020304" pitchFamily="18" charset="0"/>
              </a:rPr>
              <a:t> Signa e 5 cariche da 60 mm di cui le prime due “rinforzate”, condotta dai cm 5 dal piloro fino a circa cm 1 dall'angolo di His, ponendo particolare attenzione al rispetto della vascolarizzazione della piccola curva gastrica. Accurato controllo dei margini de sezione gastrica per escludere zone di deiscenza, negativo. Controllo dell'emostasi con clips sulla sezione gastrica. Estrazione dello stomaco resecato. Estrazione sotto visione dei </a:t>
            </a:r>
            <a:r>
              <a:rPr lang="it-IT" dirty="0" err="1">
                <a:latin typeface="Calibri" panose="020F0502020204030204" pitchFamily="34" charset="0"/>
                <a:ea typeface="Calibri" panose="020F0502020204030204" pitchFamily="34" charset="0"/>
                <a:cs typeface="Times New Roman" panose="02020603050405020304" pitchFamily="18" charset="0"/>
              </a:rPr>
              <a:t>trocar</a:t>
            </a:r>
            <a:r>
              <a:rPr lang="it-IT" dirty="0">
                <a:latin typeface="Calibri" panose="020F0502020204030204" pitchFamily="34" charset="0"/>
                <a:ea typeface="Calibri" panose="020F0502020204030204" pitchFamily="34" charset="0"/>
                <a:cs typeface="Times New Roman" panose="02020603050405020304" pitchFamily="18" charset="0"/>
              </a:rPr>
              <a:t> e controllo dell’emostasi. Sutura delle brecce cutanee.</a:t>
            </a:r>
          </a:p>
        </p:txBody>
      </p:sp>
      <p:sp>
        <p:nvSpPr>
          <p:cNvPr id="3" name="Rettangolo 2"/>
          <p:cNvSpPr/>
          <p:nvPr/>
        </p:nvSpPr>
        <p:spPr>
          <a:xfrm>
            <a:off x="4807643" y="997943"/>
            <a:ext cx="2089033" cy="507831"/>
          </a:xfrm>
          <a:prstGeom prst="rect">
            <a:avLst/>
          </a:prstGeom>
        </p:spPr>
        <p:txBody>
          <a:bodyPr wrap="none">
            <a:spAutoFit/>
          </a:bodyPr>
          <a:lstStyle/>
          <a:p>
            <a:pPr algn="ctr">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a:solidFill>
                  <a:srgbClr val="000000"/>
                </a:solidFill>
                <a:uFill>
                  <a:solidFill>
                    <a:srgbClr val="000000"/>
                  </a:solidFill>
                </a:uFill>
                <a:latin typeface="Times New Roman" panose="02020603050405020304" pitchFamily="18" charset="0"/>
                <a:ea typeface="Arial Unicode MS"/>
                <a:cs typeface="Arial Unicode MS"/>
              </a:rPr>
              <a:t>Referto Operatorio</a:t>
            </a:r>
          </a:p>
        </p:txBody>
      </p:sp>
    </p:spTree>
    <p:extLst>
      <p:ext uri="{BB962C8B-B14F-4D97-AF65-F5344CB8AC3E}">
        <p14:creationId xmlns:p14="http://schemas.microsoft.com/office/powerpoint/2010/main" val="1519443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1802674" y="757782"/>
            <a:ext cx="8534400" cy="1266825"/>
          </a:xfrm>
          <a:prstGeom prst="rect">
            <a:avLst/>
          </a:prstGeom>
        </p:spPr>
      </p:pic>
    </p:spTree>
    <p:extLst>
      <p:ext uri="{BB962C8B-B14F-4D97-AF65-F5344CB8AC3E}">
        <p14:creationId xmlns:p14="http://schemas.microsoft.com/office/powerpoint/2010/main" val="896066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r>
              <a:rPr lang="it-IT" dirty="0"/>
              <a:t>Grazie</a:t>
            </a:r>
          </a:p>
        </p:txBody>
      </p:sp>
    </p:spTree>
    <p:extLst>
      <p:ext uri="{BB962C8B-B14F-4D97-AF65-F5344CB8AC3E}">
        <p14:creationId xmlns:p14="http://schemas.microsoft.com/office/powerpoint/2010/main" val="174554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76549" y="653321"/>
            <a:ext cx="8560525" cy="4016484"/>
          </a:xfrm>
          <a:prstGeom prst="rect">
            <a:avLst/>
          </a:prstGeom>
        </p:spPr>
        <p:txBody>
          <a:bodyPr wrap="square">
            <a:spAutoFit/>
          </a:bodyPr>
          <a:lstStyle/>
          <a:p>
            <a:pPr algn="just">
              <a:lnSpc>
                <a:spcPct val="150000"/>
              </a:lnSpc>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														1.09.22</a:t>
            </a:r>
            <a:endParaRPr lang="pt-PT" b="1" dirty="0">
              <a:solidFill>
                <a:srgbClr val="000000"/>
              </a:solidFill>
              <a:uFill>
                <a:solidFill>
                  <a:srgbClr val="000000"/>
                </a:solidFill>
              </a:uFill>
              <a:latin typeface="Times New Roman" panose="02020603050405020304" pitchFamily="18" charset="0"/>
              <a:ea typeface="Arial Unicode MS"/>
              <a:cs typeface="Arial Unicode MS"/>
            </a:endParaRPr>
          </a:p>
          <a:p>
            <a:pPr algn="ctr">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Sesso:F 		data di nascita:	17.11.1991				</a:t>
            </a: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Peso </a:t>
            </a:r>
            <a:r>
              <a:rPr lang="pt-PT" b="1" dirty="0">
                <a:solidFill>
                  <a:srgbClr val="000000"/>
                </a:solidFill>
                <a:uFill>
                  <a:solidFill>
                    <a:srgbClr val="000000"/>
                  </a:solidFill>
                </a:uFill>
                <a:latin typeface="Times New Roman" panose="02020603050405020304" pitchFamily="18" charset="0"/>
                <a:ea typeface="Arial Unicode MS"/>
                <a:cs typeface="Arial Unicode MS"/>
              </a:rPr>
              <a:t>130 kg   H 161 cm  BMI 50.2		c.collo 41	 </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sz="800" dirty="0">
                <a:solidFill>
                  <a:srgbClr val="000000"/>
                </a:solidFill>
                <a:uFill>
                  <a:solidFill>
                    <a:srgbClr val="000000"/>
                  </a:solidFill>
                </a:uFill>
                <a:latin typeface="Times New Roman" panose="02020603050405020304" pitchFamily="18" charset="0"/>
                <a:ea typeface="Arial Unicode MS"/>
                <a:cs typeface="Arial Unicode MS"/>
              </a:rPr>
              <a:t> </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a:solidFill>
                  <a:srgbClr val="000000"/>
                </a:solidFill>
                <a:uFill>
                  <a:solidFill>
                    <a:srgbClr val="000000"/>
                  </a:solidFill>
                </a:uFill>
                <a:latin typeface="Times New Roman" panose="02020603050405020304" pitchFamily="18" charset="0"/>
                <a:ea typeface="Arial Unicode MS"/>
                <a:cs typeface="Arial Unicode MS"/>
              </a:rPr>
              <a:t>Familiarità per diabete e cardiopatia ischemica. </a:t>
            </a: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Nega allergia a farmaci. IPA in tp con bisoprololo 2.5 mg. No fumo. Pregressa chirurgia con anestesia generale: nessuna. </a:t>
            </a: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Anamnesi </a:t>
            </a:r>
            <a:r>
              <a:rPr lang="pt-PT" b="1" dirty="0">
                <a:solidFill>
                  <a:srgbClr val="000000"/>
                </a:solidFill>
                <a:uFill>
                  <a:solidFill>
                    <a:srgbClr val="000000"/>
                  </a:solidFill>
                </a:uFill>
                <a:latin typeface="Times New Roman" panose="02020603050405020304" pitchFamily="18" charset="0"/>
                <a:ea typeface="Arial Unicode MS"/>
                <a:cs typeface="Arial Unicode MS"/>
              </a:rPr>
              <a:t>Ponderale:</a:t>
            </a:r>
            <a:r>
              <a:rPr lang="pt-PT" dirty="0">
                <a:solidFill>
                  <a:srgbClr val="000000"/>
                </a:solidFill>
                <a:uFill>
                  <a:solidFill>
                    <a:srgbClr val="000000"/>
                  </a:solidFill>
                </a:uFill>
                <a:latin typeface="Times New Roman" panose="02020603050405020304" pitchFamily="18" charset="0"/>
                <a:ea typeface="Arial Unicode MS"/>
                <a:cs typeface="Arial Unicode MS"/>
              </a:rPr>
              <a:t> in sovrappeso da “sempre”, a 20 aa ha seguito la prima dieta alimentare. Aumento ponderale graduale intervallato da alcuni tentativi dietetici, sia con specialisti che autogestiti, con risultati poco soddisfacenti (-8 kg) e temporanei. Attività fisica scarsa. Nel 2020 posizionamento BIB rimosso dopo 3 mesi con scarso successo</a:t>
            </a:r>
            <a:r>
              <a:rPr lang="pt-PT" dirty="0" smtClean="0">
                <a:solidFill>
                  <a:srgbClr val="000000"/>
                </a:solidFill>
                <a:uFill>
                  <a:solidFill>
                    <a:srgbClr val="000000"/>
                  </a:solidFill>
                </a:uFill>
                <a:latin typeface="Times New Roman" panose="02020603050405020304" pitchFamily="18" charset="0"/>
                <a:ea typeface="Arial Unicode MS"/>
                <a:cs typeface="Arial Unicode MS"/>
              </a:rPr>
              <a:t>.</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91804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69623" y="940704"/>
            <a:ext cx="6096000" cy="1338828"/>
          </a:xfrm>
          <a:prstGeom prst="rect">
            <a:avLst/>
          </a:prstGeom>
        </p:spPr>
        <p:txBody>
          <a:bodyPr>
            <a:spAutoFit/>
          </a:bodyPr>
          <a:lstStyle/>
          <a:p>
            <a:pPr algn="ctr">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it-IT" b="1" dirty="0" smtClean="0">
                <a:solidFill>
                  <a:srgbClr val="000000"/>
                </a:solidFill>
                <a:uFill>
                  <a:solidFill>
                    <a:srgbClr val="000000"/>
                  </a:solidFill>
                </a:uFill>
                <a:latin typeface="Times New Roman" panose="02020603050405020304" pitchFamily="18" charset="0"/>
                <a:ea typeface="Arial Unicode MS"/>
                <a:cs typeface="Arial Unicode MS"/>
              </a:rPr>
              <a:t>Screening </a:t>
            </a:r>
            <a:r>
              <a:rPr lang="it-IT" b="1" dirty="0" err="1" smtClean="0">
                <a:solidFill>
                  <a:srgbClr val="000000"/>
                </a:solidFill>
                <a:uFill>
                  <a:solidFill>
                    <a:srgbClr val="000000"/>
                  </a:solidFill>
                </a:uFill>
                <a:latin typeface="Times New Roman" panose="02020603050405020304" pitchFamily="18" charset="0"/>
                <a:ea typeface="Arial Unicode MS"/>
                <a:cs typeface="Arial Unicode MS"/>
              </a:rPr>
              <a:t>Pre</a:t>
            </a:r>
            <a:r>
              <a:rPr lang="it-IT" b="1" dirty="0" smtClean="0">
                <a:solidFill>
                  <a:srgbClr val="000000"/>
                </a:solidFill>
                <a:uFill>
                  <a:solidFill>
                    <a:srgbClr val="000000"/>
                  </a:solidFill>
                </a:uFill>
                <a:latin typeface="Times New Roman" panose="02020603050405020304" pitchFamily="18" charset="0"/>
                <a:ea typeface="Arial Unicode MS"/>
                <a:cs typeface="Arial Unicode MS"/>
              </a:rPr>
              <a:t>-operatorio</a:t>
            </a: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endParaRPr lang="it-IT" b="1" dirty="0" smtClean="0">
              <a:solidFill>
                <a:srgbClr val="000000"/>
              </a:solidFill>
              <a:uFill>
                <a:solidFill>
                  <a:srgbClr val="000000"/>
                </a:solidFill>
              </a:uFill>
              <a:latin typeface="Times New Roman" panose="02020603050405020304" pitchFamily="18" charset="0"/>
              <a:ea typeface="Arial Unicode MS"/>
              <a:cs typeface="Arial Unicode MS"/>
            </a:endParaRP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p:txBody>
      </p:sp>
      <p:pic>
        <p:nvPicPr>
          <p:cNvPr id="3" name="Immagine 2"/>
          <p:cNvPicPr>
            <a:picLocks noChangeAspect="1"/>
          </p:cNvPicPr>
          <p:nvPr/>
        </p:nvPicPr>
        <p:blipFill>
          <a:blip r:embed="rId2"/>
          <a:stretch>
            <a:fillRect/>
          </a:stretch>
        </p:blipFill>
        <p:spPr>
          <a:xfrm>
            <a:off x="1184364" y="1969499"/>
            <a:ext cx="10258699" cy="1243944"/>
          </a:xfrm>
          <a:prstGeom prst="rect">
            <a:avLst/>
          </a:prstGeom>
        </p:spPr>
      </p:pic>
    </p:spTree>
    <p:extLst>
      <p:ext uri="{BB962C8B-B14F-4D97-AF65-F5344CB8AC3E}">
        <p14:creationId xmlns:p14="http://schemas.microsoft.com/office/powerpoint/2010/main" val="124071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46514" y="940704"/>
            <a:ext cx="7750629" cy="3831818"/>
          </a:xfrm>
          <a:prstGeom prst="rect">
            <a:avLst/>
          </a:prstGeom>
        </p:spPr>
        <p:txBody>
          <a:bodyPr wrap="square">
            <a:spAutoFit/>
          </a:bodyPr>
          <a:lstStyle/>
          <a:p>
            <a:pPr algn="ctr">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Referto Operatorio</a:t>
            </a:r>
          </a:p>
          <a:p>
            <a:pPr algn="just">
              <a:lnSpc>
                <a:spcPct val="150000"/>
              </a:lnSpc>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it-IT" dirty="0"/>
              <a:t>Co2 pneumoperitoneo con ago di </a:t>
            </a:r>
            <a:r>
              <a:rPr lang="it-IT" dirty="0" err="1"/>
              <a:t>Veress</a:t>
            </a:r>
            <a:r>
              <a:rPr lang="it-IT" dirty="0"/>
              <a:t> in ipocondrio sinistro, inserimento del primo </a:t>
            </a:r>
            <a:r>
              <a:rPr lang="it-IT" dirty="0" err="1"/>
              <a:t>trocar</a:t>
            </a:r>
            <a:r>
              <a:rPr lang="it-IT" dirty="0"/>
              <a:t> ottico e degli altri </a:t>
            </a:r>
            <a:r>
              <a:rPr lang="it-IT" dirty="0" err="1"/>
              <a:t>trocar</a:t>
            </a:r>
            <a:r>
              <a:rPr lang="it-IT" dirty="0"/>
              <a:t> e dei ferri operatori</a:t>
            </a:r>
            <a:r>
              <a:rPr lang="it-IT" dirty="0" smtClean="0"/>
              <a:t>. </a:t>
            </a:r>
            <a:r>
              <a:rPr lang="it-IT" b="1" dirty="0" smtClean="0"/>
              <a:t>Avvertito dal collega anestesista per improvvisa </a:t>
            </a:r>
            <a:r>
              <a:rPr lang="it-IT" b="1" dirty="0" err="1" smtClean="0"/>
              <a:t>asistolia</a:t>
            </a:r>
            <a:r>
              <a:rPr lang="it-IT" b="1" dirty="0" smtClean="0"/>
              <a:t> si attivano immediatamente le procedure rianimatorie. </a:t>
            </a:r>
            <a:r>
              <a:rPr lang="it-IT" dirty="0" smtClean="0"/>
              <a:t>Dopo </a:t>
            </a:r>
            <a:r>
              <a:rPr lang="it-IT" dirty="0" smtClean="0"/>
              <a:t>pochi </a:t>
            </a:r>
            <a:r>
              <a:rPr lang="it-IT" dirty="0" smtClean="0"/>
              <a:t>minuti si ottiene ripresa dell’attività cardio-respiratoria. Considerato l’accaduto si decide di non eseguire la procedura chirurgica programmata. Estrazione </a:t>
            </a:r>
            <a:r>
              <a:rPr lang="it-IT" dirty="0"/>
              <a:t>sotto visione dei </a:t>
            </a:r>
            <a:r>
              <a:rPr lang="it-IT" dirty="0" err="1"/>
              <a:t>trocar</a:t>
            </a:r>
            <a:r>
              <a:rPr lang="it-IT" dirty="0"/>
              <a:t> e controllo dell’emostasi. Sutura delle brecce cutanee.</a:t>
            </a: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72332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359773" y="1733550"/>
            <a:ext cx="11925300" cy="1562100"/>
          </a:xfrm>
          <a:prstGeom prst="rect">
            <a:avLst/>
          </a:prstGeom>
        </p:spPr>
      </p:pic>
    </p:spTree>
    <p:extLst>
      <p:ext uri="{BB962C8B-B14F-4D97-AF65-F5344CB8AC3E}">
        <p14:creationId xmlns:p14="http://schemas.microsoft.com/office/powerpoint/2010/main" val="76520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957943" y="938075"/>
            <a:ext cx="10869521" cy="1648369"/>
          </a:xfrm>
          <a:prstGeom prst="rect">
            <a:avLst/>
          </a:prstGeom>
        </p:spPr>
      </p:pic>
      <p:pic>
        <p:nvPicPr>
          <p:cNvPr id="4" name="Immagine 3"/>
          <p:cNvPicPr>
            <a:picLocks noChangeAspect="1"/>
          </p:cNvPicPr>
          <p:nvPr/>
        </p:nvPicPr>
        <p:blipFill>
          <a:blip r:embed="rId3"/>
          <a:stretch>
            <a:fillRect/>
          </a:stretch>
        </p:blipFill>
        <p:spPr>
          <a:xfrm>
            <a:off x="1114695" y="2841172"/>
            <a:ext cx="10918371" cy="1798320"/>
          </a:xfrm>
          <a:prstGeom prst="rect">
            <a:avLst/>
          </a:prstGeom>
        </p:spPr>
      </p:pic>
    </p:spTree>
    <p:extLst>
      <p:ext uri="{BB962C8B-B14F-4D97-AF65-F5344CB8AC3E}">
        <p14:creationId xmlns:p14="http://schemas.microsoft.com/office/powerpoint/2010/main" val="194717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1271451" y="1439771"/>
            <a:ext cx="10328367" cy="1785245"/>
          </a:xfrm>
          <a:prstGeom prst="rect">
            <a:avLst/>
          </a:prstGeom>
        </p:spPr>
      </p:pic>
    </p:spTree>
    <p:extLst>
      <p:ext uri="{BB962C8B-B14F-4D97-AF65-F5344CB8AC3E}">
        <p14:creationId xmlns:p14="http://schemas.microsoft.com/office/powerpoint/2010/main" val="189709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85851" y="653321"/>
            <a:ext cx="8151223" cy="2769989"/>
          </a:xfrm>
          <a:prstGeom prst="rect">
            <a:avLst/>
          </a:prstGeom>
        </p:spPr>
        <p:txBody>
          <a:bodyPr wrap="square">
            <a:spAutoFit/>
          </a:bodyPr>
          <a:lstStyle/>
          <a:p>
            <a:pPr algn="just">
              <a:lnSpc>
                <a:spcPct val="150000"/>
              </a:lnSpc>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														10.07.23</a:t>
            </a:r>
            <a:endParaRPr lang="pt-PT" b="1" dirty="0">
              <a:solidFill>
                <a:srgbClr val="000000"/>
              </a:solidFill>
              <a:uFill>
                <a:solidFill>
                  <a:srgbClr val="000000"/>
                </a:solidFill>
              </a:uFill>
              <a:latin typeface="Times New Roman" panose="02020603050405020304" pitchFamily="18" charset="0"/>
              <a:ea typeface="Arial Unicode MS"/>
              <a:cs typeface="Arial Unicode MS"/>
            </a:endParaRPr>
          </a:p>
          <a:p>
            <a:pPr algn="ctr">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Sesso:F 		data di nascita:	17.11.1991				</a:t>
            </a: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Peso 128 </a:t>
            </a:r>
            <a:r>
              <a:rPr lang="pt-PT" b="1" dirty="0">
                <a:solidFill>
                  <a:srgbClr val="000000"/>
                </a:solidFill>
                <a:uFill>
                  <a:solidFill>
                    <a:srgbClr val="000000"/>
                  </a:solidFill>
                </a:uFill>
                <a:latin typeface="Times New Roman" panose="02020603050405020304" pitchFamily="18" charset="0"/>
                <a:ea typeface="Arial Unicode MS"/>
                <a:cs typeface="Arial Unicode MS"/>
              </a:rPr>
              <a:t>kg   H 161 cm  BMI </a:t>
            </a:r>
            <a:r>
              <a:rPr lang="pt-PT" b="1" dirty="0" smtClean="0">
                <a:solidFill>
                  <a:srgbClr val="000000"/>
                </a:solidFill>
                <a:uFill>
                  <a:solidFill>
                    <a:srgbClr val="000000"/>
                  </a:solidFill>
                </a:uFill>
                <a:latin typeface="Times New Roman" panose="02020603050405020304" pitchFamily="18" charset="0"/>
                <a:ea typeface="Arial Unicode MS"/>
                <a:cs typeface="Arial Unicode MS"/>
              </a:rPr>
              <a:t>49.4</a:t>
            </a:r>
            <a:r>
              <a:rPr lang="pt-PT" b="1" dirty="0">
                <a:solidFill>
                  <a:srgbClr val="000000"/>
                </a:solidFill>
                <a:uFill>
                  <a:solidFill>
                    <a:srgbClr val="000000"/>
                  </a:solidFill>
                </a:uFill>
                <a:latin typeface="Times New Roman" panose="02020603050405020304" pitchFamily="18" charset="0"/>
                <a:ea typeface="Arial Unicode MS"/>
                <a:cs typeface="Arial Unicode MS"/>
              </a:rPr>
              <a:t>		c.collo 41	 </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sz="800" dirty="0">
                <a:solidFill>
                  <a:srgbClr val="000000"/>
                </a:solidFill>
                <a:uFill>
                  <a:solidFill>
                    <a:srgbClr val="000000"/>
                  </a:solidFill>
                </a:uFill>
                <a:latin typeface="Times New Roman" panose="02020603050405020304" pitchFamily="18" charset="0"/>
                <a:ea typeface="Arial Unicode MS"/>
                <a:cs typeface="Arial Unicode MS"/>
              </a:rPr>
              <a:t> </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a:p>
            <a:pPr algn="just">
              <a:lnSpc>
                <a:spcPct val="150000"/>
              </a:lnSpc>
              <a:spcAft>
                <a:spcPts val="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798820" algn="l"/>
              </a:tabLst>
            </a:pPr>
            <a:r>
              <a:rPr lang="pt-PT" dirty="0" smtClean="0">
                <a:solidFill>
                  <a:srgbClr val="000000"/>
                </a:solidFill>
                <a:uFill>
                  <a:solidFill>
                    <a:srgbClr val="000000"/>
                  </a:solidFill>
                </a:uFill>
                <a:latin typeface="Times New Roman" panose="02020603050405020304" pitchFamily="18" charset="0"/>
                <a:ea typeface="Arial Unicode MS"/>
                <a:cs typeface="Arial Unicode MS"/>
              </a:rPr>
              <a:t>Familiarità per diabete e cardiopatia ischemica. Nega allergia a farmaci. IPA in tp con bisoprololo 2.5 mg. No fumo. Arresto cardio-respitaorio dopo induzione pneumo-peritoneo</a:t>
            </a:r>
            <a:endParaRPr lang="it-IT" dirty="0">
              <a:solidFill>
                <a:srgbClr val="000000"/>
              </a:solidFill>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50388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1114696" y="1856966"/>
            <a:ext cx="10403477" cy="1829953"/>
          </a:xfrm>
          <a:prstGeom prst="rect">
            <a:avLst/>
          </a:prstGeom>
        </p:spPr>
      </p:pic>
      <p:sp>
        <p:nvSpPr>
          <p:cNvPr id="3" name="CasellaDiTesto 2"/>
          <p:cNvSpPr txBox="1"/>
          <p:nvPr/>
        </p:nvSpPr>
        <p:spPr>
          <a:xfrm>
            <a:off x="4650377" y="687977"/>
            <a:ext cx="2411942" cy="369332"/>
          </a:xfrm>
          <a:prstGeom prst="rect">
            <a:avLst/>
          </a:prstGeom>
          <a:noFill/>
        </p:spPr>
        <p:txBody>
          <a:bodyPr wrap="none" rtlCol="0">
            <a:spAutoFit/>
          </a:bodyPr>
          <a:lstStyle/>
          <a:p>
            <a:r>
              <a:rPr lang="it-IT" b="1" dirty="0" smtClean="0"/>
              <a:t>VIDEAT CARDIOLOGICO</a:t>
            </a:r>
            <a:endParaRPr lang="it-IT" b="1" dirty="0"/>
          </a:p>
        </p:txBody>
      </p:sp>
      <p:pic>
        <p:nvPicPr>
          <p:cNvPr id="4" name="Immagine 3"/>
          <p:cNvPicPr>
            <a:picLocks noChangeAspect="1"/>
          </p:cNvPicPr>
          <p:nvPr/>
        </p:nvPicPr>
        <p:blipFill>
          <a:blip r:embed="rId3"/>
          <a:stretch>
            <a:fillRect/>
          </a:stretch>
        </p:blipFill>
        <p:spPr>
          <a:xfrm>
            <a:off x="1343108" y="3545070"/>
            <a:ext cx="10437929" cy="2150336"/>
          </a:xfrm>
          <a:prstGeom prst="rect">
            <a:avLst/>
          </a:prstGeom>
        </p:spPr>
      </p:pic>
    </p:spTree>
    <p:extLst>
      <p:ext uri="{BB962C8B-B14F-4D97-AF65-F5344CB8AC3E}">
        <p14:creationId xmlns:p14="http://schemas.microsoft.com/office/powerpoint/2010/main" val="2654434017"/>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0A2CB4-6869-426F-8BC4-A32C90CBE263}">
  <ds:schemaRefs>
    <ds:schemaRef ds:uri="http://schemas.microsoft.com/sharepoint/v3/contenttype/forms"/>
  </ds:schemaRefs>
</ds:datastoreItem>
</file>

<file path=customXml/itemProps2.xml><?xml version="1.0" encoding="utf-8"?>
<ds:datastoreItem xmlns:ds="http://schemas.openxmlformats.org/officeDocument/2006/customXml" ds:itemID="{A4E879E6-8FFE-4154-8F2A-F7518B89B376}">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16c05727-aa75-4e4a-9b5f-8a80a1165891"/>
    <ds:schemaRef ds:uri="http://purl.org/dc/term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93</TotalTime>
  <Words>470</Words>
  <Application>Microsoft Office PowerPoint</Application>
  <PresentationFormat>Widescreen</PresentationFormat>
  <Paragraphs>22</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 Unicode MS</vt:lpstr>
      <vt:lpstr>Calibri</vt:lpstr>
      <vt:lpstr>Times New Roman</vt:lpstr>
      <vt:lpstr>Wingdings</vt:lpstr>
      <vt:lpstr>RetrospectVTI</vt:lpstr>
      <vt:lpstr>Insistere è testardaggine. Perseverare è determinazione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BORRELLI Vincenzo GAV</cp:lastModifiedBy>
  <cp:revision>21</cp:revision>
  <dcterms:created xsi:type="dcterms:W3CDTF">2022-02-27T17:36:31Z</dcterms:created>
  <dcterms:modified xsi:type="dcterms:W3CDTF">2025-05-06T08:28:47Z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